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handoutMasterIdLst>
    <p:handoutMasterId r:id="rId11"/>
  </p:handoutMasterIdLst>
  <p:sldIdLst>
    <p:sldId id="305" r:id="rId2"/>
    <p:sldId id="330" r:id="rId3"/>
    <p:sldId id="334" r:id="rId4"/>
    <p:sldId id="328" r:id="rId5"/>
    <p:sldId id="332" r:id="rId6"/>
    <p:sldId id="329" r:id="rId7"/>
    <p:sldId id="331" r:id="rId8"/>
    <p:sldId id="33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FFFF00"/>
    <a:srgbClr val="009541"/>
    <a:srgbClr val="FFFFE5"/>
    <a:srgbClr val="262726"/>
    <a:srgbClr val="2D2526"/>
    <a:srgbClr val="FFFFCC"/>
    <a:srgbClr val="019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25" d="100"/>
          <a:sy n="12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3D97-02BD-40F1-91BA-B3DCC04A0AD5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A251-88B2-4293-B57A-FA67B6CB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9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BDABE-1AF3-4F9F-A76C-C616F771C7FB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2C2E-194E-47AA-BF46-570559C81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96E7-AAE9-4907-8C6B-9D3C4EA4262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8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E89DE1-A9B9-4E7C-A3EB-1EFBB858D4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36FE75-B12E-49D8-BE0F-37C91B6A67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5"/>
            <a:ext cx="9144000" cy="19288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Социально-психологическое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тестирование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7604" y="6309320"/>
            <a:ext cx="6400800" cy="49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2024 год</a:t>
            </a:r>
          </a:p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1600" y="169601"/>
            <a:ext cx="7456188" cy="943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  <a:ea typeface="Tahoma" pitchFamily="34" charset="0"/>
                <a:cs typeface="Times New Roman" pitchFamily="18" charset="0"/>
              </a:rPr>
              <a:t>Управление образования и молодёжной политики администрации муниципального образования – </a:t>
            </a:r>
            <a:r>
              <a:rPr lang="ru-RU" sz="15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  <a:ea typeface="Tahoma" pitchFamily="34" charset="0"/>
                <a:cs typeface="Times New Roman" pitchFamily="18" charset="0"/>
              </a:rPr>
              <a:t>Кораблинский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  <a:ea typeface="Tahoma" pitchFamily="34" charset="0"/>
                <a:cs typeface="Times New Roman" pitchFamily="18" charset="0"/>
              </a:rPr>
              <a:t> муниципальный район Рязанской области</a:t>
            </a:r>
          </a:p>
          <a:p>
            <a:endParaRPr lang="ru-RU" dirty="0">
              <a:solidFill>
                <a:prstClr val="black">
                  <a:tint val="75000"/>
                </a:prst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50043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Результаты проведения СПТ и профилактических медицинских осмотров в образовательных организациях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Кораблинского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района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2023-2024  учебном году</a:t>
            </a:r>
            <a:endParaRPr lang="ru-RU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2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772400" cy="40005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Приказ министерства образования Рязанской области от 31 августа 2023 г. №1230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 в 2023/2024 учебном году»;</a:t>
            </a:r>
          </a:p>
          <a:p>
            <a:pPr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План– график проведения профилактических медицинских осмотров обучающихся в общеобразовательных организациях и профессиональных образовательных организациях в целях раннего выявления незаконного потребления наркотических средств и психотропных веществ в 2023году, утвержденным министром образования Рязанской области О.С. </a:t>
            </a:r>
            <a:r>
              <a:rPr lang="ru-RU" sz="2900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Щетинкиной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Приказ УО и МП </a:t>
            </a:r>
            <a:r>
              <a:rPr lang="ru-RU" sz="2900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Кораблинского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района от 13 сентября 2023г.  №99 о/</a:t>
            </a:r>
            <a:r>
              <a:rPr lang="ru-RU" sz="2900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д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«О проведении социально-психологического тестирования лиц, обучающихся в общеобразовательных организациях в 2023-2024 учебном году»</a:t>
            </a:r>
          </a:p>
          <a:p>
            <a:endParaRPr lang="ru-RU" sz="2800" dirty="0" smtClean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Calibri" pitchFamily="34" charset="0"/>
              </a:rPr>
              <a:t>Документы, 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Calibri" pitchFamily="34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Calibri" pitchFamily="34" charset="0"/>
              </a:rPr>
              <a:t>регламентирующие процедуру проведения СПТ 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Calibri" pitchFamily="34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Calibri" pitchFamily="34" charset="0"/>
              </a:rPr>
              <a:t>и профилактических медицинских осмотров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Calibri" pitchFamily="34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Calibri" pitchFamily="34" charset="0"/>
              </a:rPr>
              <a:t>обучающихс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я: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Социально-психологическое тестирование носит 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конфиденциальный характер. </a:t>
            </a:r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Обновленная методика проведения социально-педагогического тестирования позволяет сформировать 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индивидуальные результаты для каждого респондента,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его родителей (законных представителей) и школьного педагога-психолога непосредственно в образовательной организации.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Единая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методика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не может быть использов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ана для формулировки заключения о наркотической или иной зависимости респондента.</a:t>
            </a:r>
          </a:p>
          <a:p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Доработка ЕМ СПТ на федеральном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3070198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19591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снижение уровня соматического здоровья школьников как результат образа жизни;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адреналиномания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различные формы расстройства пищевого поведения;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буллинг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в школе;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интернет-среда и социальные сети;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аутодеструктивное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поведение и суицид;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межэтнические конфликты в школе и проблемы адаптации мигрантов к учебному процессу и школьной среде;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алкоголизм (дистилляты, ректификаты, пивной);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интернет- и компьютерная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аддикция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гаджет-зависимость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вовлечение в организации экстремистского типа;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вовлечение школьников в деструктивные культы;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наркомания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Формы рискового поведения,</a:t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выявляемые обновленной методикой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onstantia" pitchFamily="18" charset="0"/>
              </a:rPr>
              <a:t>Б</a:t>
            </a:r>
            <a:r>
              <a:rPr lang="ru-RU" dirty="0" smtClean="0">
                <a:latin typeface="Constantia" pitchFamily="18" charset="0"/>
              </a:rPr>
              <a:t>ыло </a:t>
            </a:r>
            <a:r>
              <a:rPr lang="ru-RU" dirty="0">
                <a:latin typeface="Constantia" pitchFamily="18" charset="0"/>
              </a:rPr>
              <a:t>протестировано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566</a:t>
            </a:r>
            <a:r>
              <a:rPr lang="ru-RU" dirty="0">
                <a:latin typeface="Constantia" pitchFamily="18" charset="0"/>
              </a:rPr>
              <a:t> человек из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9</a:t>
            </a:r>
            <a:r>
              <a:rPr lang="ru-RU" dirty="0">
                <a:latin typeface="Constantia" pitchFamily="18" charset="0"/>
              </a:rPr>
              <a:t> общеобразовательных организаций, что составило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96% </a:t>
            </a:r>
            <a:r>
              <a:rPr lang="ru-RU" dirty="0">
                <a:latin typeface="Constantia" pitchFamily="18" charset="0"/>
              </a:rPr>
              <a:t>обучающихся. </a:t>
            </a:r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Отказов </a:t>
            </a:r>
            <a:r>
              <a:rPr lang="ru-RU" dirty="0">
                <a:latin typeface="Constantia" pitchFamily="18" charset="0"/>
              </a:rPr>
              <a:t>от прохождения тестирования в </a:t>
            </a:r>
            <a:r>
              <a:rPr lang="ru-RU" dirty="0" err="1">
                <a:latin typeface="Constantia" pitchFamily="18" charset="0"/>
              </a:rPr>
              <a:t>Кораблинском</a:t>
            </a:r>
            <a:r>
              <a:rPr lang="ru-RU" dirty="0">
                <a:latin typeface="Constantia" pitchFamily="18" charset="0"/>
              </a:rPr>
              <a:t> муниципальном районе не было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По причине болезни </a:t>
            </a:r>
            <a:r>
              <a:rPr lang="ru-RU" dirty="0">
                <a:latin typeface="Constantia" pitchFamily="18" charset="0"/>
              </a:rPr>
              <a:t>участие в тестировании не приняли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4% </a:t>
            </a:r>
            <a:r>
              <a:rPr lang="ru-RU" dirty="0">
                <a:latin typeface="Constantia" pitchFamily="18" charset="0"/>
              </a:rPr>
              <a:t>обучающихся. Результаты тестирования показали следующее: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высокой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рискогенностью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всего по </a:t>
            </a:r>
            <a:r>
              <a:rPr lang="ru-RU" dirty="0" err="1">
                <a:latin typeface="Constantia" pitchFamily="18" charset="0"/>
              </a:rPr>
              <a:t>Кораблинскому</a:t>
            </a:r>
            <a:r>
              <a:rPr lang="ru-RU" dirty="0">
                <a:latin typeface="Constantia" pitchFamily="18" charset="0"/>
              </a:rPr>
              <a:t> району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115</a:t>
            </a:r>
            <a:r>
              <a:rPr lang="ru-RU" dirty="0">
                <a:latin typeface="Constantia" pitchFamily="18" charset="0"/>
              </a:rPr>
              <a:t> обучающихся,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высочапйшей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3</a:t>
            </a:r>
            <a:r>
              <a:rPr lang="ru-RU" dirty="0">
                <a:latin typeface="Constantia" pitchFamily="18" charset="0"/>
              </a:rPr>
              <a:t> обучающихся (МОУ «</a:t>
            </a:r>
            <a:r>
              <a:rPr lang="ru-RU" dirty="0" err="1">
                <a:latin typeface="Constantia" pitchFamily="18" charset="0"/>
              </a:rPr>
              <a:t>Кораблинская</a:t>
            </a:r>
            <a:r>
              <a:rPr lang="ru-RU" dirty="0">
                <a:latin typeface="Constantia" pitchFamily="18" charset="0"/>
              </a:rPr>
              <a:t> СШ №2» и МОУ «</a:t>
            </a:r>
            <a:r>
              <a:rPr lang="ru-RU" dirty="0" err="1">
                <a:latin typeface="Constantia" pitchFamily="18" charset="0"/>
              </a:rPr>
              <a:t>Кораблинская</a:t>
            </a:r>
            <a:r>
              <a:rPr lang="ru-RU" dirty="0">
                <a:latin typeface="Constantia" pitchFamily="18" charset="0"/>
              </a:rPr>
              <a:t> СШ №1»). Обучающиеся с высочайшей </a:t>
            </a:r>
            <a:r>
              <a:rPr lang="ru-RU" dirty="0" err="1">
                <a:latin typeface="Constantia" pitchFamily="18" charset="0"/>
              </a:rPr>
              <a:t>рискогенностью</a:t>
            </a:r>
            <a:r>
              <a:rPr lang="ru-RU" dirty="0">
                <a:latin typeface="Constantia" pitchFamily="18" charset="0"/>
              </a:rPr>
              <a:t> обучаются в 7-9 классах.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Результаты СПТ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прошедших тестирование по школам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Кораблинского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района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34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289064"/>
              </p:ext>
            </p:extLst>
          </p:nvPr>
        </p:nvGraphicFramePr>
        <p:xfrm>
          <a:off x="683568" y="57909"/>
          <a:ext cx="7704855" cy="661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090"/>
                <a:gridCol w="955147"/>
                <a:gridCol w="1846616"/>
                <a:gridCol w="2165002"/>
              </a:tblGrid>
              <a:tr h="1125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Высокая вероятность</a:t>
                      </a:r>
                      <a:endParaRPr lang="ru-RU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(кол-во чел.)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Высочайшая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вероятность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(кол-во чел.)</a:t>
                      </a:r>
                      <a:endParaRPr lang="ru-RU" sz="1400" dirty="0" smtClean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МОУ «</a:t>
                      </a:r>
                      <a:r>
                        <a:rPr lang="ru-RU" sz="1400" b="0" i="0" u="none" strike="noStrike" dirty="0" err="1" smtClean="0">
                          <a:latin typeface="Constantia" pitchFamily="18" charset="0"/>
                        </a:rPr>
                        <a:t>Кораблинская</a:t>
                      </a: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 СШ им.Героя РФ И.В. Сарычева»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МОУ "</a:t>
                      </a:r>
                      <a:r>
                        <a:rPr lang="ru-RU" sz="1400" b="0" i="0" u="none" strike="noStrike" dirty="0" err="1" smtClean="0">
                          <a:latin typeface="Constantia" pitchFamily="18" charset="0"/>
                        </a:rPr>
                        <a:t>Кораблинская</a:t>
                      </a: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 СШ №1"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МОУ «</a:t>
                      </a:r>
                      <a:r>
                        <a:rPr lang="ru-RU" sz="1400" b="0" i="0" u="none" strike="noStrike" dirty="0" err="1" smtClean="0">
                          <a:latin typeface="Constantia" pitchFamily="18" charset="0"/>
                        </a:rPr>
                        <a:t>Кораблинская</a:t>
                      </a: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 СШ №2»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МОУ "</a:t>
                      </a:r>
                      <a:r>
                        <a:rPr lang="ru-RU" sz="1400" b="0" i="0" u="none" strike="noStrike" dirty="0" err="1" smtClean="0">
                          <a:latin typeface="Constantia" pitchFamily="18" charset="0"/>
                        </a:rPr>
                        <a:t>Ключанская</a:t>
                      </a: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 СШ"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МОУ «</a:t>
                      </a:r>
                      <a:r>
                        <a:rPr lang="ru-RU" sz="1400" b="0" i="0" u="none" strike="noStrike" dirty="0" err="1" smtClean="0">
                          <a:latin typeface="Constantia" pitchFamily="18" charset="0"/>
                        </a:rPr>
                        <a:t>Пехлецкая</a:t>
                      </a: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 СШ им. В.В. Соловова»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Constantia" pitchFamily="18" charset="0"/>
                        </a:rPr>
                        <a:t>МОУ «</a:t>
                      </a:r>
                      <a:r>
                        <a:rPr lang="ru-RU" sz="1600" b="0" i="0" u="none" strike="noStrike" dirty="0" err="1" smtClean="0">
                          <a:latin typeface="Constantia" pitchFamily="18" charset="0"/>
                        </a:rPr>
                        <a:t>Ерлинская</a:t>
                      </a:r>
                      <a:r>
                        <a:rPr lang="ru-RU" sz="1600" b="0" i="0" u="none" strike="noStrike" dirty="0" smtClean="0">
                          <a:latin typeface="Constantia" pitchFamily="18" charset="0"/>
                        </a:rPr>
                        <a:t> 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Constantia" pitchFamily="18" charset="0"/>
                        </a:rPr>
                        <a:t>МОУ «</a:t>
                      </a:r>
                      <a:r>
                        <a:rPr lang="ru-RU" sz="1600" b="0" i="0" u="none" strike="noStrike" dirty="0" err="1" smtClean="0">
                          <a:latin typeface="Constantia" pitchFamily="18" charset="0"/>
                        </a:rPr>
                        <a:t>Яблоневская</a:t>
                      </a:r>
                      <a:r>
                        <a:rPr lang="ru-RU" sz="1600" b="0" i="0" u="none" strike="noStrike" dirty="0" smtClean="0">
                          <a:latin typeface="Constantia" pitchFamily="18" charset="0"/>
                        </a:rPr>
                        <a:t> 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МОУ «</a:t>
                      </a:r>
                      <a:r>
                        <a:rPr lang="ru-RU" sz="1400" b="0" i="0" u="none" strike="noStrike" dirty="0" err="1" smtClean="0">
                          <a:latin typeface="Constantia" pitchFamily="18" charset="0"/>
                        </a:rPr>
                        <a:t>Пустотинская</a:t>
                      </a: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 СШ им. П.А. Галкина»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МОУ «</a:t>
                      </a:r>
                      <a:r>
                        <a:rPr lang="ru-RU" sz="1400" b="0" i="0" u="none" strike="noStrike" dirty="0" err="1" smtClean="0">
                          <a:latin typeface="Constantia" pitchFamily="18" charset="0"/>
                        </a:rPr>
                        <a:t>Кипчаковская</a:t>
                      </a:r>
                      <a:r>
                        <a:rPr lang="ru-RU" sz="1400" b="0" i="0" u="none" strike="noStrike" dirty="0" smtClean="0">
                          <a:latin typeface="Constantia" pitchFamily="18" charset="0"/>
                        </a:rPr>
                        <a:t> СШ»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7-9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775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20688"/>
            <a:ext cx="8429684" cy="165106"/>
          </a:xfrm>
        </p:spPr>
        <p:txBody>
          <a:bodyPr>
            <a:normAutofit fontScale="90000"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грам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1870086"/>
            <a:ext cx="2808312" cy="4256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Семинар по итогам проведения СПТ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4000504"/>
          <a:ext cx="4591050" cy="350520"/>
        </p:xfrm>
        <a:graphic>
          <a:graphicData uri="http://schemas.openxmlformats.org/drawingml/2006/table">
            <a:tbl>
              <a:tblPr/>
              <a:tblGrid>
                <a:gridCol w="4591050"/>
              </a:tblGrid>
              <a:tr h="0">
                <a:tc>
                  <a:txBody>
                    <a:bodyPr/>
                    <a:lstStyle/>
                    <a:p>
                      <a:pPr rtl="0"/>
                      <a:endParaRPr lang="ru-RU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87452"/>
            <a:ext cx="3816350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69662" cy="243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Constantia" pitchFamily="18" charset="0"/>
              </a:rPr>
              <a:t>    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2023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году профилактические медицинские осмотры проведены в МОУ «</a:t>
            </a:r>
            <a:r>
              <a:rPr lang="ru-RU" dirty="0" err="1">
                <a:latin typeface="Constantia" pitchFamily="18" charset="0"/>
              </a:rPr>
              <a:t>Кораблинская</a:t>
            </a:r>
            <a:r>
              <a:rPr lang="ru-RU" dirty="0">
                <a:latin typeface="Constantia" pitchFamily="18" charset="0"/>
              </a:rPr>
              <a:t> СШ им. Героя РФ И.В. Сарычева» и МОУ «</a:t>
            </a:r>
            <a:r>
              <a:rPr lang="ru-RU" dirty="0" err="1">
                <a:latin typeface="Constantia" pitchFamily="18" charset="0"/>
              </a:rPr>
              <a:t>Пехлецкая</a:t>
            </a:r>
            <a:r>
              <a:rPr lang="ru-RU" dirty="0">
                <a:latin typeface="Constantia" pitchFamily="18" charset="0"/>
              </a:rPr>
              <a:t> СШ им. В.В. Соловова». </a:t>
            </a:r>
            <a:endParaRPr lang="ru-RU" dirty="0" smtClean="0"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Constantia" pitchFamily="18" charset="0"/>
              </a:rPr>
              <a:t>     Осмотром </a:t>
            </a:r>
            <a:r>
              <a:rPr lang="ru-RU" dirty="0">
                <a:latin typeface="Constantia" pitchFamily="18" charset="0"/>
              </a:rPr>
              <a:t>охвачено было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200 обучающихся</a:t>
            </a:r>
            <a:r>
              <a:rPr lang="ru-RU" dirty="0">
                <a:latin typeface="Constantia" pitchFamily="18" charset="0"/>
              </a:rPr>
              <a:t>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Отказов от осмотра не было</a:t>
            </a:r>
            <a:r>
              <a:rPr lang="ru-RU" dirty="0">
                <a:latin typeface="Constantia" pitchFamily="18" charset="0"/>
              </a:rPr>
              <a:t>, случаев выявления употребления наркотических средств не </a:t>
            </a:r>
            <a:r>
              <a:rPr lang="ru-RU" dirty="0" smtClean="0">
                <a:latin typeface="Constantia" pitchFamily="18" charset="0"/>
              </a:rPr>
              <a:t>выявлено.</a:t>
            </a:r>
          </a:p>
          <a:p>
            <a:pPr marL="0" indent="0" algn="just">
              <a:buNone/>
            </a:pPr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В </a:t>
            </a:r>
            <a:r>
              <a:rPr lang="ru-RU" b="1" dirty="0" smtClean="0">
                <a:solidFill>
                  <a:schemeClr val="accent2"/>
                </a:solidFill>
                <a:latin typeface="Constantia" pitchFamily="18" charset="0"/>
              </a:rPr>
              <a:t>2024</a:t>
            </a:r>
            <a:r>
              <a:rPr lang="ru-RU" dirty="0" smtClean="0">
                <a:latin typeface="Constantia" pitchFamily="18" charset="0"/>
              </a:rPr>
              <a:t> году профилактический медицинский осмотр проведен </a:t>
            </a:r>
            <a:r>
              <a:rPr lang="ru-RU" dirty="0">
                <a:latin typeface="Constantia" pitchFamily="18" charset="0"/>
              </a:rPr>
              <a:t>в </a:t>
            </a:r>
            <a:r>
              <a:rPr lang="ru-RU" dirty="0" smtClean="0">
                <a:latin typeface="Constantia" pitchFamily="18" charset="0"/>
              </a:rPr>
              <a:t>МОУ «</a:t>
            </a:r>
            <a:r>
              <a:rPr lang="ru-RU" dirty="0" err="1" smtClean="0">
                <a:latin typeface="Constantia" pitchFamily="18" charset="0"/>
              </a:rPr>
              <a:t>Кораблинская</a:t>
            </a:r>
            <a:r>
              <a:rPr lang="ru-RU" dirty="0" smtClean="0">
                <a:latin typeface="Constantia" pitchFamily="18" charset="0"/>
              </a:rPr>
              <a:t> СШ №2». Осмотром было охвачено </a:t>
            </a:r>
            <a:r>
              <a:rPr lang="ru-RU" b="1" dirty="0" smtClean="0">
                <a:solidFill>
                  <a:schemeClr val="accent2"/>
                </a:solidFill>
                <a:latin typeface="Constantia" pitchFamily="18" charset="0"/>
              </a:rPr>
              <a:t>156</a:t>
            </a:r>
            <a:r>
              <a:rPr lang="ru-RU" dirty="0" smtClean="0">
                <a:solidFill>
                  <a:schemeClr val="accent2"/>
                </a:solidFill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обучающихся </a:t>
            </a:r>
            <a:r>
              <a:rPr lang="ru-RU" b="1" dirty="0" smtClean="0">
                <a:solidFill>
                  <a:schemeClr val="accent2"/>
                </a:solidFill>
                <a:latin typeface="Constantia" pitchFamily="18" charset="0"/>
              </a:rPr>
              <a:t>7-9 </a:t>
            </a:r>
            <a:r>
              <a:rPr lang="ru-RU" dirty="0" smtClean="0">
                <a:latin typeface="Constantia" pitchFamily="18" charset="0"/>
              </a:rPr>
              <a:t>классов.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Отказов от осмотра не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было.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Результаты профилактических медицинских осмотров обучающихся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 школах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Кораблинского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района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07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1458</TotalTime>
  <Words>590</Words>
  <Application>Microsoft Office PowerPoint</Application>
  <PresentationFormat>Экран (4:3)</PresentationFormat>
  <Paragraphs>104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Социально-психологическое тестирование  </vt:lpstr>
      <vt:lpstr>Документы,  регламентирующие процедуру проведения СПТ  и профилактических медицинских осмотров обучающихся:</vt:lpstr>
      <vt:lpstr>Доработка ЕМ СПТ на федеральном уровне</vt:lpstr>
      <vt:lpstr>Формы рискового поведения, выявляемые обновленной методикой</vt:lpstr>
      <vt:lpstr>Результаты СПТ у прошедших тестирование по школам Кораблинского района</vt:lpstr>
      <vt:lpstr>Презентация PowerPoint</vt:lpstr>
      <vt:lpstr>Семинар по итогам проведения СПТ</vt:lpstr>
      <vt:lpstr>Результаты профилактических медицинских осмотров обучающихся в школах Кораблинского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Рязанский институт развития образования</dc:title>
  <dc:creator>Миловзоров</dc:creator>
  <cp:lastModifiedBy>uo-i-mp</cp:lastModifiedBy>
  <cp:revision>204</cp:revision>
  <cp:lastPrinted>2023-09-18T13:41:58Z</cp:lastPrinted>
  <dcterms:created xsi:type="dcterms:W3CDTF">2016-08-17T14:31:01Z</dcterms:created>
  <dcterms:modified xsi:type="dcterms:W3CDTF">2024-04-04T11:01:51Z</dcterms:modified>
</cp:coreProperties>
</file>