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6" r:id="rId5"/>
    <p:sldId id="265" r:id="rId6"/>
    <p:sldId id="277" r:id="rId7"/>
    <p:sldId id="263" r:id="rId8"/>
    <p:sldId id="267" r:id="rId9"/>
    <p:sldId id="268" r:id="rId10"/>
    <p:sldId id="271" r:id="rId11"/>
    <p:sldId id="269" r:id="rId12"/>
    <p:sldId id="270" r:id="rId13"/>
    <p:sldId id="272" r:id="rId14"/>
    <p:sldId id="274" r:id="rId15"/>
    <p:sldId id="275" r:id="rId16"/>
    <p:sldId id="27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4" autoAdjust="0"/>
  </p:normalViewPr>
  <p:slideViewPr>
    <p:cSldViewPr>
      <p:cViewPr varScale="1">
        <p:scale>
          <a:sx n="94" d="100"/>
          <a:sy n="94" d="100"/>
        </p:scale>
        <p:origin x="20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OiMP001\Desktop\Новая папка\КАРТИНКА НАЦПРОЕКТ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96161"/>
            <a:ext cx="2376264" cy="154520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79928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357392" cy="25922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реализации нацпроекта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«ОБРАЗОВАНИЕ»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Кораблинского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мунципального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443711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Сивцова И.В., начальник УО и МП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Кораблинского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15511" y="764704"/>
            <a:ext cx="4156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Поддержка семей, имеющих детей</a:t>
            </a:r>
          </a:p>
        </p:txBody>
      </p:sp>
      <p:pic>
        <p:nvPicPr>
          <p:cNvPr id="5" name="Picture 2" descr="C:\Users\UOiMP001\Desktop\Новая папка\КАРТИНКА НАЦПРОЕКТ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96161"/>
            <a:ext cx="2376264" cy="1545207"/>
          </a:xfrm>
          <a:prstGeom prst="rect">
            <a:avLst/>
          </a:prstGeom>
          <a:noFill/>
        </p:spPr>
      </p:pic>
      <p:pic>
        <p:nvPicPr>
          <p:cNvPr id="23554" name="Picture 2" descr="C:\Users\UOiMP001\Desktop\Новая папка\педагог-психолог с родителями\мастер-класс Терапевтическая кукла из ниток.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211960" cy="3158970"/>
          </a:xfrm>
          <a:prstGeom prst="rect">
            <a:avLst/>
          </a:prstGeom>
          <a:noFill/>
        </p:spPr>
      </p:pic>
      <p:pic>
        <p:nvPicPr>
          <p:cNvPr id="23555" name="Picture 3" descr="C:\Users\UOiMP001\Desktop\Новая папка\педагог-психолог с родителями\арт-терапия для детей и родителей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1844824"/>
            <a:ext cx="4128459" cy="309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67744" y="537321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Оказание услуг психолого-педагогической, методической и консультативной помощи родителям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5882" y="764704"/>
            <a:ext cx="336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Социальная активность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700808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добровольчества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развитие талантов и способностей у детей и молодежи, в т.ч. студентов, путем поддержки общественных инициатив и проектов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OiMP001\Desktop\Новая папка\Фото для И.В\ЮИД\sukko-2017-1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688299" cy="2016224"/>
          </a:xfrm>
          <a:prstGeom prst="rect">
            <a:avLst/>
          </a:prstGeom>
          <a:noFill/>
        </p:spPr>
      </p:pic>
      <p:pic>
        <p:nvPicPr>
          <p:cNvPr id="26627" name="Picture 3" descr="C:\Users\UOiMP001\Desktop\Новая папка\Фото для И.В\ЮИД\IMG_38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2568285" cy="1926214"/>
          </a:xfrm>
          <a:prstGeom prst="rect">
            <a:avLst/>
          </a:prstGeom>
          <a:noFill/>
        </p:spPr>
      </p:pic>
      <p:pic>
        <p:nvPicPr>
          <p:cNvPr id="9" name="Picture 2" descr="C:\Users\UOiMP001\Desktop\Новая папка\Фото для И.В\волонтеры победы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2698616" cy="1803575"/>
          </a:xfrm>
          <a:prstGeom prst="rect">
            <a:avLst/>
          </a:prstGeom>
          <a:noFill/>
        </p:spPr>
      </p:pic>
      <p:pic>
        <p:nvPicPr>
          <p:cNvPr id="10" name="Picture 3" descr="C:\Users\UOiMP001\Desktop\Новая папка\Фото для И.В\смотр строя ленточки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70135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764704"/>
            <a:ext cx="336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Социальная активность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330B18-63F3-4CD0-916C-237CE98A25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221088"/>
            <a:ext cx="2403612" cy="1601782"/>
          </a:xfrm>
          <a:prstGeom prst="rect">
            <a:avLst/>
          </a:prstGeom>
        </p:spPr>
      </p:pic>
      <p:pic>
        <p:nvPicPr>
          <p:cNvPr id="7" name="Picture 2" descr="http://korablinorono.org.ru/photo/news-05-2019/akciya-den-doprizyvnika-2019-05_0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389987" cy="1700543"/>
          </a:xfrm>
          <a:prstGeom prst="rect">
            <a:avLst/>
          </a:prstGeom>
          <a:noFill/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A32EB9E-D5E9-42D4-862B-A5BE871B4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66082"/>
              </p:ext>
            </p:extLst>
          </p:nvPr>
        </p:nvGraphicFramePr>
        <p:xfrm>
          <a:off x="5364088" y="2132856"/>
          <a:ext cx="3456384" cy="374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851003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603896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8628788"/>
                    </a:ext>
                  </a:extLst>
                </a:gridCol>
              </a:tblGrid>
              <a:tr h="1806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Числ-сть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отрядов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92294"/>
                  </a:ext>
                </a:extLst>
              </a:tr>
              <a:tr h="5619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Кораблинская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школа № 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01232"/>
                  </a:ext>
                </a:extLst>
              </a:tr>
              <a:tr h="5909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Кораблинская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школа № 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95756"/>
                  </a:ext>
                </a:extLst>
              </a:tr>
              <a:tr h="816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Кораблинская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школа им. Героя РФ И.В. Сарычева»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895771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«Пехлецкая средняя школа</a:t>
                      </a:r>
                      <a:b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В.В. Соловова»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56892"/>
                  </a:ext>
                </a:extLst>
              </a:tr>
              <a:tr h="4054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5300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1B7358-1787-4EE7-8C50-CCD377162B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484784"/>
            <a:ext cx="2722078" cy="19485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80B9F6-E532-4B17-A606-EB2EB312F3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36912"/>
            <a:ext cx="2520281" cy="18902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0685" y="764704"/>
            <a:ext cx="367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Социальная активность </a:t>
            </a:r>
          </a:p>
        </p:txBody>
      </p:sp>
      <p:pic>
        <p:nvPicPr>
          <p:cNvPr id="2" name="Picture 2" descr="C:\Users\UOiMP001\Desktop\фото\Семинар\семинар\DSC_52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427961" cy="1656184"/>
          </a:xfrm>
          <a:prstGeom prst="rect">
            <a:avLst/>
          </a:prstGeom>
          <a:noFill/>
        </p:spPr>
      </p:pic>
      <p:pic>
        <p:nvPicPr>
          <p:cNvPr id="6146" name="Picture 2" descr="https://sun9-14.userapi.com/c850432/v850432865/1a1f80/c5sB1uUPxY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6144683" cy="4824536"/>
          </a:xfrm>
          <a:prstGeom prst="rect">
            <a:avLst/>
          </a:prstGeom>
          <a:noFill/>
        </p:spPr>
      </p:pic>
      <p:pic>
        <p:nvPicPr>
          <p:cNvPr id="8" name="Picture 1" descr="C:\Users\UOiMP001\Desktop\ff6dc95488b49a92d941fa0cf85a22e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427851" cy="18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OiMP001\Desktop\итоговое\Педотр\afcb428eabeeb4baae60d75965930e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28458" cy="3240360"/>
          </a:xfrm>
          <a:prstGeom prst="rect">
            <a:avLst/>
          </a:prstGeom>
          <a:noFill/>
        </p:spPr>
      </p:pic>
      <p:pic>
        <p:nvPicPr>
          <p:cNvPr id="9219" name="Picture 3" descr="C:\Users\UOiMP001\Desktop\итоговое\Педотр\Урок английского языка проводит Таныков Дима.jpg"/>
          <p:cNvPicPr>
            <a:picLocks noChangeAspect="1" noChangeArrowheads="1"/>
          </p:cNvPicPr>
          <p:nvPr/>
        </p:nvPicPr>
        <p:blipFill>
          <a:blip r:embed="rId4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83968" cy="3212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62068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Волонтерский педагогический отряд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школы имени Героя РФ И.В.Сарычева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OiMP001\Desktop\Новая папка\КАРТИНКА НАЦПРОЕКТ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22147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21429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«Создание и организация работы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«Школы будущего педагога»</a:t>
            </a:r>
          </a:p>
        </p:txBody>
      </p:sp>
      <p:pic>
        <p:nvPicPr>
          <p:cNvPr id="2050" name="Picture 2" descr="C:\Users\UOiMP001\Desktop\выпускной\e7a79e612bdb32093b57f3dddb6facc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483768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обеспечить создание и функционирование на базе ОУ Кораблинского района не менее  7 педагогических  отрядов, функционирующих в рамках Школы будущего педагога.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32849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0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7256" y="3717032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выявление старшеклассников, желающих связать свою будущую профессию с педагогикой;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«дорожных карт»,  их согласование и защита на Совете по проектной деятельности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Кораблинского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обучения членов педагогических отрядов.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E3DA5-17E2-44F9-A2B6-F69A67B442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E4228-323F-45DB-9C5E-B23123F14BB8}"/>
              </a:ext>
            </a:extLst>
          </p:cNvPr>
          <p:cNvSpPr txBox="1"/>
          <p:nvPr/>
        </p:nvSpPr>
        <p:spPr>
          <a:xfrm>
            <a:off x="935596" y="4766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 проектов в рамках реализации нацпроекта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0F1CBD-C028-4D50-918D-B46C9CFB5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3356992"/>
            <a:ext cx="2298115" cy="14684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692006-99A5-4599-9F99-502485FDB272}"/>
              </a:ext>
            </a:extLst>
          </p:cNvPr>
          <p:cNvSpPr/>
          <p:nvPr/>
        </p:nvSpPr>
        <p:spPr>
          <a:xfrm>
            <a:off x="179512" y="1842651"/>
            <a:ext cx="4363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Распределенная модель межведомственного взаимодействия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повышения результативности муниципальной системы образования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98C77-E26F-4294-8789-E21EB884A65E}"/>
              </a:ext>
            </a:extLst>
          </p:cNvPr>
          <p:cNvSpPr txBox="1"/>
          <p:nvPr/>
        </p:nvSpPr>
        <p:spPr>
          <a:xfrm>
            <a:off x="4751512" y="1799564"/>
            <a:ext cx="4212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качества работы школы (КСШ №1) с устойчиво низкими результатами через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деятельности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муниципального лидера»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A5946-9184-44A5-80BA-475048456D6E}"/>
              </a:ext>
            </a:extLst>
          </p:cNvPr>
          <p:cNvSpPr txBox="1"/>
          <p:nvPr/>
        </p:nvSpPr>
        <p:spPr>
          <a:xfrm>
            <a:off x="179512" y="4365104"/>
            <a:ext cx="350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будущего 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рамках регионального проекта «Проектный лидер»)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FCEA1E-8172-49FD-8BF5-50633D9210E8}"/>
              </a:ext>
            </a:extLst>
          </p:cNvPr>
          <p:cNvSpPr/>
          <p:nvPr/>
        </p:nvSpPr>
        <p:spPr>
          <a:xfrm>
            <a:off x="457200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проект «Создание муниципальной площадки для содействия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выборе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инженерно-технологического направления обучающимися 8-9 классов»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5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UOiMP001\Desktop\Новая папка\КАРТИНКА НАЦПРОЕКТ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96161"/>
            <a:ext cx="2376264" cy="15452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278092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3651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764704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Национальный проект «Образование» </a:t>
            </a:r>
            <a:endParaRPr lang="ru-RU" sz="2400" dirty="0"/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3419872" y="2348880"/>
            <a:ext cx="2520280" cy="93610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132856"/>
            <a:ext cx="3024336" cy="20162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132856"/>
            <a:ext cx="2736304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2132856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глобальной конкурентоспособности российского образования и</a:t>
            </a:r>
            <a:r>
              <a:rPr lang="ru-RU" dirty="0"/>
              <a:t> вхождение РФ в число 10 ведущих стран мира по качеству общего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227687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гармонично развитой и социально ответственной личности на основе национально-культурных традиций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3728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1584176" cy="566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51920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pic>
        <p:nvPicPr>
          <p:cNvPr id="17" name="Picture 2" descr="C:\Users\UOiMP001\Desktop\Новая папка\КАРТИНКА НАЦПРОЕКТ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96161"/>
            <a:ext cx="2376264" cy="1545207"/>
          </a:xfrm>
          <a:prstGeom prst="rect">
            <a:avLst/>
          </a:prstGeom>
          <a:noFill/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259632" y="4221088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направления развития системы образования: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39752" y="4653136"/>
            <a:ext cx="59046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обновление содержания,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необходимой современной инфраструктуры,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соответствующих профессиональных кадров, их переподготовка и повышение квалификации,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наиболее эффективных механизмов управления сферой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C:\Users\UOiMP001\Desktop\%D0%9D%D0%BE%D0%B2%D0%B0%D1%8F %D0%BF%D0%B0%D0%BF%D0%BA%D0%B0\i (8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C:\Users\UOiMP001\Desktop\i (8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3651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08958" y="764704"/>
            <a:ext cx="5480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Национальный проект «Образование» </a:t>
            </a:r>
            <a:endParaRPr lang="ru-RU" sz="2400" dirty="0"/>
          </a:p>
        </p:txBody>
      </p:sp>
      <p:pic>
        <p:nvPicPr>
          <p:cNvPr id="3077" name="Picture 5" descr="C:\Users\UOiMP001\Desktop\Новая папка\df9680523ec8d165a499bb5e898882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1500174"/>
            <a:ext cx="8820472" cy="509717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43608" y="2564904"/>
            <a:ext cx="12241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1538" y="4357694"/>
            <a:ext cx="200026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2924944"/>
            <a:ext cx="13681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3608" y="3645024"/>
            <a:ext cx="20162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15616" y="3284984"/>
            <a:ext cx="20882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1538" y="4005064"/>
            <a:ext cx="12241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43608" y="5085184"/>
            <a:ext cx="15121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OiMP001\Desktop\Новая папка\КАРТИНКА НАЦПРОЕКТ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96161"/>
            <a:ext cx="2376264" cy="1545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620688"/>
            <a:ext cx="351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</a:p>
        </p:txBody>
      </p:sp>
      <p:pic>
        <p:nvPicPr>
          <p:cNvPr id="5122" name="Picture 2" descr="https://sun9-27.userapi.com/c851224/v851224643/1b50d2/Vu7bqnBT70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840426" cy="2880320"/>
          </a:xfrm>
          <a:prstGeom prst="rect">
            <a:avLst/>
          </a:prstGeom>
          <a:noFill/>
        </p:spPr>
      </p:pic>
      <p:pic>
        <p:nvPicPr>
          <p:cNvPr id="5124" name="Picture 4" descr="https://sun9-7.userapi.com/c851224/v851224643/1b50c8/gwNmrLaVq_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16424" cy="28623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1800" y="580526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Незнановской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школы на 132 места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6926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171448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Центры образования цифрового и гуманитарного профилей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«Точка роста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6146" name="Picture 2" descr="ÐÐ°ÑÐ¸Ð¸Ð½ÑÐº. Ð¢Ð¾ÑÐºÐ° ÑÐ¾ÑÑÐ° Ð² ÑÐºÐ¾Ð»Ð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824083"/>
            <a:ext cx="3989310" cy="3413229"/>
          </a:xfrm>
          <a:prstGeom prst="rect">
            <a:avLst/>
          </a:prstGeom>
          <a:noFill/>
        </p:spPr>
      </p:pic>
      <p:pic>
        <p:nvPicPr>
          <p:cNvPr id="6148" name="Picture 4" descr="ÐÐ°ÑÐ¸Ð¸Ð½ÑÐº. ÐÐ°Ð±Ð¸Ð½ÐµÑ Ð¸Ð½ÑÐ¾ÑÐ¼Ð°ÑÐ¸ÐºÐ¸ Ð² ÑÐºÐ¾Ð»Ð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04" y="2852936"/>
            <a:ext cx="3650060" cy="3528392"/>
          </a:xfrm>
          <a:prstGeom prst="rect">
            <a:avLst/>
          </a:prstGeom>
          <a:noFill/>
        </p:spPr>
      </p:pic>
      <p:pic>
        <p:nvPicPr>
          <p:cNvPr id="6150" name="Picture 6" descr="http://korroo.ru/upload/medialibrary/47c/47cddd88f4d144f127fee928cd9c72b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516560" cy="55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07992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782" y="2852936"/>
            <a:ext cx="5165218" cy="356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korroo.ru/upload/medialibrary/47c/47cddd88f4d144f127fee928cd9c72b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184576" cy="9361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785926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шахматного образования;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-вовлечение в проектную деятельность;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-организация системы внеурочной работы;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-внедрение сетевых форм реализации дополнительных программ.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62365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54868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Фестиваль профессиональных проб «Билет в будущее»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UOiMP001\Desktop\Новая папка\Фото для И.В\image (1).jpg"/>
          <p:cNvPicPr>
            <a:picLocks noChangeAspect="1" noChangeArrowheads="1"/>
          </p:cNvPicPr>
          <p:nvPr/>
        </p:nvPicPr>
        <p:blipFill>
          <a:blip r:embed="rId4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74561" cy="2304256"/>
          </a:xfrm>
          <a:prstGeom prst="rect">
            <a:avLst/>
          </a:prstGeom>
          <a:noFill/>
        </p:spPr>
      </p:pic>
      <p:pic>
        <p:nvPicPr>
          <p:cNvPr id="4100" name="Picture 4" descr="C:\Users\UOiMP001\Desktop\Новая папка\Фото для И.В\image (7).jpg"/>
          <p:cNvPicPr>
            <a:picLocks noChangeAspect="1" noChangeArrowheads="1"/>
          </p:cNvPicPr>
          <p:nvPr/>
        </p:nvPicPr>
        <p:blipFill>
          <a:blip r:embed="rId5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320480" cy="2216566"/>
          </a:xfrm>
          <a:prstGeom prst="rect">
            <a:avLst/>
          </a:prstGeom>
          <a:noFill/>
        </p:spPr>
      </p:pic>
      <p:pic>
        <p:nvPicPr>
          <p:cNvPr id="4101" name="Picture 5" descr="C:\Users\UOiMP001\Desktop\Новая папка\Фото для И.В\image (9).jpg"/>
          <p:cNvPicPr>
            <a:picLocks noChangeAspect="1" noChangeArrowheads="1"/>
          </p:cNvPicPr>
          <p:nvPr/>
        </p:nvPicPr>
        <p:blipFill>
          <a:blip r:embed="rId6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2048540" cy="2592288"/>
          </a:xfrm>
          <a:prstGeom prst="rect">
            <a:avLst/>
          </a:prstGeom>
          <a:noFill/>
        </p:spPr>
      </p:pic>
      <p:pic>
        <p:nvPicPr>
          <p:cNvPr id="4102" name="Picture 6" descr="C:\Users\UOiMP001\Desktop\Новая папка\Фото для И.В\image (18).jpg"/>
          <p:cNvPicPr>
            <a:picLocks noChangeAspect="1" noChangeArrowheads="1"/>
          </p:cNvPicPr>
          <p:nvPr/>
        </p:nvPicPr>
        <p:blipFill>
          <a:blip r:embed="rId7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800200" cy="2592287"/>
          </a:xfrm>
          <a:prstGeom prst="rect">
            <a:avLst/>
          </a:prstGeom>
          <a:noFill/>
        </p:spPr>
      </p:pic>
      <p:pic>
        <p:nvPicPr>
          <p:cNvPr id="14338" name="Picture 2" descr="https://im0-tub-ru.yandex.net/i?id=eff2a3859861c9a130de18de19a9248f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484784"/>
            <a:ext cx="2524522" cy="2092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OiMP001\Desktop\Новая папка\КАРТИНКА НАЦПРОЕКТ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96161"/>
            <a:ext cx="2376264" cy="154520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05117" y="755412"/>
            <a:ext cx="3373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9783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Распоряжением главы администрации муниципального образования № 282 в Доме детского творчества создан муниципальный опорный центр.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   В 2018-2019 учебном  году 25 % наших учащихся занимаются по сертификатам дополнительного образования.  </a:t>
            </a:r>
          </a:p>
          <a:p>
            <a:pPr indent="360363"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К 2020 году планируется охват не менее 75% всех обучающихся в возрасте 5-18 лет. 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OiMP001\Desktop\выпускной\2015251464387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36504" cy="7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5511" y="764704"/>
            <a:ext cx="4156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Поддержка семей, имеющих детей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429000"/>
          <a:ext cx="8352929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372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02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услуг психолого-педагогической, методической и консультативной помощи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580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 (%)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1732167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повышения компетентности родителей обучающихся в вопросах образования и воспитания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утем предоставления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525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О реализации нацпроекта «ОБРАЗОВАНИЕ»  на территории  Кораблинского  мунципального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UOiMP001</dc:creator>
  <cp:lastModifiedBy>СД</cp:lastModifiedBy>
  <cp:revision>57</cp:revision>
  <dcterms:created xsi:type="dcterms:W3CDTF">2019-09-04T15:03:05Z</dcterms:created>
  <dcterms:modified xsi:type="dcterms:W3CDTF">2019-10-07T12:37:14Z</dcterms:modified>
</cp:coreProperties>
</file>